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19"/>
  </p:notesMasterIdLst>
  <p:sldIdLst>
    <p:sldId id="256" r:id="rId5"/>
    <p:sldId id="263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5" r:id="rId14"/>
    <p:sldId id="284" r:id="rId15"/>
    <p:sldId id="286" r:id="rId16"/>
    <p:sldId id="287" r:id="rId17"/>
    <p:sldId id="276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78980" autoAdjust="0"/>
  </p:normalViewPr>
  <p:slideViewPr>
    <p:cSldViewPr showGuides="1">
      <p:cViewPr varScale="1">
        <p:scale>
          <a:sx n="81" d="100"/>
          <a:sy n="81" d="100"/>
        </p:scale>
        <p:origin x="90" y="6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70801" cy="3708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35C4A-7ED5-31E9-F2D6-1FAD811A1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A21807-A6BB-3835-71BD-CA84BED61F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92B7B4-0D71-51B8-4A3A-6BE94F7D79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El enfoque que usamos es decir que una carga deja de estar en </a:t>
            </a:r>
            <a:r>
              <a:rPr lang="es-CO" b="1" dirty="0"/>
              <a:t>At</a:t>
            </a:r>
            <a:r>
              <a:rPr lang="es-CO" dirty="0"/>
              <a:t> en cualquier lugar cuando está </a:t>
            </a:r>
            <a:r>
              <a:rPr lang="es-CO" b="1" dirty="0"/>
              <a:t>In</a:t>
            </a:r>
            <a:r>
              <a:rPr lang="es-CO" dirty="0"/>
              <a:t> un avión. La carga solo vuelve a estar en </a:t>
            </a:r>
            <a:r>
              <a:rPr lang="es-CO" b="1" dirty="0"/>
              <a:t>At</a:t>
            </a:r>
            <a:r>
              <a:rPr lang="es-CO" dirty="0"/>
              <a:t> en un nuevo aeropuerto cuando es descargada.</a:t>
            </a:r>
          </a:p>
          <a:p>
            <a:r>
              <a:rPr lang="es-CO" dirty="0"/>
              <a:t>Por lo tanto, </a:t>
            </a:r>
            <a:r>
              <a:rPr lang="es-CO" b="1" dirty="0"/>
              <a:t>At</a:t>
            </a:r>
            <a:r>
              <a:rPr lang="es-CO" dirty="0"/>
              <a:t> realmente significa “disponible para su uso en una ubicación determinada.”</a:t>
            </a:r>
          </a:p>
        </p:txBody>
      </p:sp>
    </p:spTree>
    <p:extLst>
      <p:ext uri="{BB962C8B-B14F-4D97-AF65-F5344CB8AC3E}">
        <p14:creationId xmlns:p14="http://schemas.microsoft.com/office/powerpoint/2010/main" val="3813602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 err="1"/>
              <a:t>Init</a:t>
            </a:r>
            <a:r>
              <a:rPr lang="es-CO" b="1" dirty="0"/>
              <a:t> solo permite afirmaciones positivas</a:t>
            </a:r>
            <a:r>
              <a:rPr lang="es-CO" dirty="0"/>
              <a:t> porque cualquier cosa no mencionada se asume </a:t>
            </a:r>
            <a:r>
              <a:rPr lang="es-CO" dirty="0" err="1"/>
              <a:t>falsa.</a:t>
            </a:r>
            <a:r>
              <a:rPr lang="es-CO" b="1" dirty="0" err="1"/>
              <a:t>Goal</a:t>
            </a:r>
            <a:r>
              <a:rPr lang="es-CO" b="1" dirty="0"/>
              <a:t> permite negaciones</a:t>
            </a:r>
            <a:r>
              <a:rPr lang="es-CO" dirty="0"/>
              <a:t> porque a veces queremos asegurarnos de que ciertas condiciones no se cumplan al final.</a:t>
            </a:r>
          </a:p>
        </p:txBody>
      </p:sp>
    </p:spTree>
    <p:extLst>
      <p:ext uri="{BB962C8B-B14F-4D97-AF65-F5344CB8AC3E}">
        <p14:creationId xmlns:p14="http://schemas.microsoft.com/office/powerpoint/2010/main" val="2100377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7B785-7A81-E5AB-A1B4-7565BC010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636FA6-0BD1-8E75-301F-54A73D0E1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B3EC92-FF05-B628-3809-3E789F333C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73576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BDF54-6E70-FADB-E11C-2F8B801C9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5B83C5-2F6D-DC40-08F3-CD1618F380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6BA9AD-D621-3C89-E422-E9CDE021DE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 err="1"/>
              <a:t>Init</a:t>
            </a:r>
            <a:r>
              <a:rPr lang="es-CO" b="1" dirty="0"/>
              <a:t> solo permite afirmaciones positivas</a:t>
            </a:r>
            <a:r>
              <a:rPr lang="es-CO" dirty="0"/>
              <a:t> porque cualquier cosa no mencionada se asume </a:t>
            </a:r>
            <a:r>
              <a:rPr lang="es-CO" dirty="0" err="1"/>
              <a:t>falsa.</a:t>
            </a:r>
            <a:r>
              <a:rPr lang="es-CO" b="1" dirty="0" err="1"/>
              <a:t>Goal</a:t>
            </a:r>
            <a:r>
              <a:rPr lang="es-CO" b="1" dirty="0"/>
              <a:t> permite negaciones</a:t>
            </a:r>
            <a:r>
              <a:rPr lang="es-CO" dirty="0"/>
              <a:t> porque a veces queremos asegurarnos de que ciertas condiciones no se cumplan al final.</a:t>
            </a:r>
          </a:p>
        </p:txBody>
      </p:sp>
    </p:spTree>
    <p:extLst>
      <p:ext uri="{BB962C8B-B14F-4D97-AF65-F5344CB8AC3E}">
        <p14:creationId xmlns:p14="http://schemas.microsoft.com/office/powerpoint/2010/main" val="2199569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ambos requieren heurísticas ad hoc para cada nuevo dominio: una función de evaluación heurística para la búsqueda y código escrito a mano para el agente híbrido </a:t>
            </a:r>
            <a:r>
              <a:rPr lang="es-CO" dirty="0" err="1"/>
              <a:t>wumpus</a:t>
            </a:r>
            <a:endParaRPr lang="es-CO" dirty="0"/>
          </a:p>
          <a:p>
            <a:r>
              <a:rPr lang="es-CO" dirty="0"/>
              <a:t>Segundo, ambos necesitan representar explícitamente un espacio de estados exponencialmente grande. Por ejemplo, en el modelo de lógica proposicional del mundo </a:t>
            </a:r>
            <a:r>
              <a:rPr lang="es-CO" dirty="0" err="1"/>
              <a:t>wumpus</a:t>
            </a:r>
            <a:r>
              <a:rPr lang="es-CO" dirty="0"/>
              <a:t>, el axioma para avanzar un paso tenía que repetirse para las cuatro orientaciones del agente, los pasos de tiempo T y las 2n ubicaciones actuales.</a:t>
            </a:r>
          </a:p>
        </p:txBody>
      </p:sp>
    </p:spTree>
    <p:extLst>
      <p:ext uri="{BB962C8B-B14F-4D97-AF65-F5344CB8AC3E}">
        <p14:creationId xmlns:p14="http://schemas.microsoft.com/office/powerpoint/2010/main" val="310298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20EA6-CA30-D3CD-B7DC-603EF84B8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3A6FF9-CB9B-5E7E-2511-9D80533218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78D26E-F9B4-A2F0-152F-664DA8FA33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ambos requieren heurísticas ad hoc para cada nuevo dominio: una función de evaluación heurística para la búsqueda y código escrito a mano para el agente híbrido </a:t>
            </a:r>
            <a:r>
              <a:rPr lang="es-CO" dirty="0" err="1"/>
              <a:t>wumpus</a:t>
            </a:r>
            <a:endParaRPr lang="es-CO" dirty="0"/>
          </a:p>
          <a:p>
            <a:r>
              <a:rPr lang="es-CO" dirty="0"/>
              <a:t>Segundo, ambos necesitan representar explícitamente un espacio de estados exponencialmente grande. Por ejemplo, en el modelo de lógica proposicional del mundo </a:t>
            </a:r>
            <a:r>
              <a:rPr lang="es-CO" dirty="0" err="1"/>
              <a:t>wumpus</a:t>
            </a:r>
            <a:r>
              <a:rPr lang="es-CO" dirty="0"/>
              <a:t>, el axioma para avanzar un paso tenía que repetirse para las cuatro orientaciones del agente, los pasos de tiempo T y las 2n ubicaciones actuales.</a:t>
            </a:r>
          </a:p>
        </p:txBody>
      </p:sp>
    </p:spTree>
    <p:extLst>
      <p:ext uri="{BB962C8B-B14F-4D97-AF65-F5344CB8AC3E}">
        <p14:creationId xmlns:p14="http://schemas.microsoft.com/office/powerpoint/2010/main" val="2929252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5A22B-128C-C825-E554-3B5341AA0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E3FA0B-387E-3450-BFBC-53F4AD0E6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6AA4B9-703C-8C45-459A-B8E1EF348A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PDDL usa </a:t>
            </a:r>
            <a:r>
              <a:rPr lang="es-CO" b="1" dirty="0"/>
              <a:t>semántica de base de datos</a:t>
            </a:r>
            <a:r>
              <a:rPr lang="es-CO" dirty="0"/>
              <a:t>: la </a:t>
            </a:r>
            <a:r>
              <a:rPr lang="es-CO" b="1" dirty="0"/>
              <a:t>suposición de mundo cerrado</a:t>
            </a:r>
            <a:r>
              <a:rPr lang="es-CO" dirty="0"/>
              <a:t> significa que cualquier fluente no mencionado se considera falso, y la </a:t>
            </a:r>
            <a:r>
              <a:rPr lang="es-CO" b="1" dirty="0"/>
              <a:t>suposición de nombres únicos</a:t>
            </a:r>
            <a:r>
              <a:rPr lang="es-CO" dirty="0"/>
              <a:t> implica que </a:t>
            </a:r>
            <a:r>
              <a:rPr lang="es-CO" b="1" dirty="0" err="1"/>
              <a:t>Truck</a:t>
            </a:r>
            <a:r>
              <a:rPr lang="es-CO" b="1" dirty="0"/>
              <a:t>₁</a:t>
            </a:r>
            <a:r>
              <a:rPr lang="es-CO" dirty="0"/>
              <a:t> y </a:t>
            </a:r>
            <a:r>
              <a:rPr lang="es-CO" b="1" dirty="0" err="1"/>
              <a:t>Truck</a:t>
            </a:r>
            <a:r>
              <a:rPr lang="es-CO" b="1" dirty="0"/>
              <a:t>₂</a:t>
            </a:r>
            <a:r>
              <a:rPr lang="es-CO" dirty="0"/>
              <a:t> son distintos.</a:t>
            </a:r>
          </a:p>
        </p:txBody>
      </p:sp>
    </p:spTree>
    <p:extLst>
      <p:ext uri="{BB962C8B-B14F-4D97-AF65-F5344CB8AC3E}">
        <p14:creationId xmlns:p14="http://schemas.microsoft.com/office/powerpoint/2010/main" val="1625073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2D272-BF1A-9CAE-D75E-4113EEB9D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E638E7-5AAD-1678-B058-C18908F6EC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53DF6E-E542-9D17-2782-E29CFAF2BB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/>
              <a:t>PDDL (</a:t>
            </a:r>
            <a:r>
              <a:rPr lang="es-CO" b="1" dirty="0" err="1"/>
              <a:t>Planning</a:t>
            </a:r>
            <a:r>
              <a:rPr lang="es-CO" b="1" dirty="0"/>
              <a:t> </a:t>
            </a:r>
            <a:r>
              <a:rPr lang="es-CO" b="1" dirty="0" err="1"/>
              <a:t>Domain</a:t>
            </a:r>
            <a:r>
              <a:rPr lang="es-CO" b="1" dirty="0"/>
              <a:t> </a:t>
            </a:r>
            <a:r>
              <a:rPr lang="es-CO" b="1" dirty="0" err="1"/>
              <a:t>Definition</a:t>
            </a:r>
            <a:r>
              <a:rPr lang="es-CO" b="1" dirty="0"/>
              <a:t> </a:t>
            </a:r>
            <a:r>
              <a:rPr lang="es-CO" b="1" dirty="0" err="1"/>
              <a:t>Language</a:t>
            </a:r>
            <a:r>
              <a:rPr lang="es-CO" b="1" dirty="0"/>
              <a:t>) sigue la semántica de base de datos cerrada</a:t>
            </a:r>
            <a:r>
              <a:rPr lang="es-CO" dirty="0"/>
              <a:t>, lo que significa que </a:t>
            </a:r>
            <a:r>
              <a:rPr lang="es-CO" b="1" dirty="0"/>
              <a:t>todo lo que no está explícitamente en el estado se asume como falso</a:t>
            </a:r>
            <a:r>
              <a:rPr lang="es-CO" dirty="0"/>
              <a:t>.</a:t>
            </a:r>
          </a:p>
          <a:p>
            <a:endParaRPr lang="es-CO" dirty="0"/>
          </a:p>
          <a:p>
            <a:r>
              <a:rPr lang="es-CO" b="1" dirty="0"/>
              <a:t>La negación ya está implícita</a:t>
            </a:r>
            <a:r>
              <a:rPr lang="es-CO" dirty="0"/>
              <a:t>: Si un fluente no aparece en el estado actual, se asume que es </a:t>
            </a:r>
            <a:r>
              <a:rPr lang="es-CO" dirty="0" err="1"/>
              <a:t>falso.</a:t>
            </a:r>
            <a:r>
              <a:rPr lang="es-CO" b="1" dirty="0" err="1"/>
              <a:t>Simplifica</a:t>
            </a:r>
            <a:r>
              <a:rPr lang="es-CO" b="1" dirty="0"/>
              <a:t> la representación</a:t>
            </a:r>
            <a:r>
              <a:rPr lang="es-CO" dirty="0"/>
              <a:t>: No se necesita almacenar información sobre lo que no es cierto, solo sobre lo que sí lo </a:t>
            </a:r>
            <a:r>
              <a:rPr lang="es-CO" dirty="0" err="1"/>
              <a:t>es.</a:t>
            </a:r>
            <a:r>
              <a:rPr lang="es-CO" b="1" dirty="0" err="1"/>
              <a:t>Facilita</a:t>
            </a:r>
            <a:r>
              <a:rPr lang="es-CO" b="1" dirty="0"/>
              <a:t> el razonamiento lógico</a:t>
            </a:r>
            <a:r>
              <a:rPr lang="es-CO" dirty="0"/>
              <a:t>: Evita problemas al manejar negaciones explícitas y garantiza una estructura más clara para los algoritmos de planeación</a:t>
            </a:r>
          </a:p>
        </p:txBody>
      </p:sp>
    </p:spTree>
    <p:extLst>
      <p:ext uri="{BB962C8B-B14F-4D97-AF65-F5344CB8AC3E}">
        <p14:creationId xmlns:p14="http://schemas.microsoft.com/office/powerpoint/2010/main" val="261126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DE299-D6BE-B082-0155-28DE0ECF0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1458E0-1B6C-F506-AD1D-40E5566835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8D4B5-0891-C8F8-6692-72012BDF0B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Los esquemas de acción son plantillas, al darle diferentes valores a la p, </a:t>
            </a:r>
            <a:r>
              <a:rPr lang="es-CO" dirty="0" err="1"/>
              <a:t>from</a:t>
            </a:r>
            <a:r>
              <a:rPr lang="es-CO" dirty="0"/>
              <a:t> y </a:t>
            </a:r>
            <a:r>
              <a:rPr lang="es-CO" dirty="0" err="1"/>
              <a:t>to</a:t>
            </a:r>
            <a:r>
              <a:rPr lang="es-CO" dirty="0"/>
              <a:t> el resultado cambia pero la plantilla es la misma</a:t>
            </a:r>
          </a:p>
          <a:p>
            <a:r>
              <a:rPr lang="es-CO" dirty="0"/>
              <a:t>La </a:t>
            </a:r>
            <a:r>
              <a:rPr lang="es-CO" b="1" dirty="0"/>
              <a:t>precondición</a:t>
            </a:r>
            <a:r>
              <a:rPr lang="es-CO" dirty="0"/>
              <a:t> y el </a:t>
            </a:r>
            <a:r>
              <a:rPr lang="es-CO" b="1" dirty="0"/>
              <a:t>efecto</a:t>
            </a:r>
            <a:r>
              <a:rPr lang="es-CO" dirty="0"/>
              <a:t> son cada uno conjunciones de </a:t>
            </a:r>
            <a:r>
              <a:rPr lang="es-CO" b="1" dirty="0"/>
              <a:t>literales</a:t>
            </a:r>
            <a:r>
              <a:rPr lang="es-CO" dirty="0"/>
              <a:t> (sentencias atómicas positivas o negadas).Podemos elegir </a:t>
            </a:r>
            <a:r>
              <a:rPr lang="es-CO" b="1" dirty="0"/>
              <a:t>constantes</a:t>
            </a:r>
            <a:r>
              <a:rPr lang="es-CO" dirty="0"/>
              <a:t> para instanciar las variables, obteniendo una acción </a:t>
            </a:r>
            <a:r>
              <a:rPr lang="es-CO" b="1" dirty="0" err="1"/>
              <a:t>ground</a:t>
            </a:r>
            <a:r>
              <a:rPr lang="es-CO" dirty="0"/>
              <a:t> (sin variables).</a:t>
            </a:r>
          </a:p>
        </p:txBody>
      </p:sp>
    </p:spTree>
    <p:extLst>
      <p:ext uri="{BB962C8B-B14F-4D97-AF65-F5344CB8AC3E}">
        <p14:creationId xmlns:p14="http://schemas.microsoft.com/office/powerpoint/2010/main" val="562275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ADBC8-B14F-8E62-0756-E7C7F52CD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BCF413-B5B9-9ED7-5B7F-402A8FD42A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9DD57D-D12C-7B74-1D87-A2BDEFC9F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Los esquemas de acción son plantillas, al darle diferentes valores a la p, </a:t>
            </a:r>
            <a:r>
              <a:rPr lang="es-CO" dirty="0" err="1"/>
              <a:t>from</a:t>
            </a:r>
            <a:r>
              <a:rPr lang="es-CO" dirty="0"/>
              <a:t> y </a:t>
            </a:r>
            <a:r>
              <a:rPr lang="es-CO" dirty="0" err="1"/>
              <a:t>to</a:t>
            </a:r>
            <a:r>
              <a:rPr lang="es-CO" dirty="0"/>
              <a:t> el resultado cambia pero la plantilla es la misma</a:t>
            </a:r>
          </a:p>
        </p:txBody>
      </p:sp>
    </p:spTree>
    <p:extLst>
      <p:ext uri="{BB962C8B-B14F-4D97-AF65-F5344CB8AC3E}">
        <p14:creationId xmlns:p14="http://schemas.microsoft.com/office/powerpoint/2010/main" val="334212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96E8D-01A4-6F00-B3A1-238682B7E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909C62-8178-E023-5282-9DBAD32811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05A497-6079-B45D-BBC6-B2C43D0F1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Los esquemas de acción son plantillas, al darle diferentes valores a la p, </a:t>
            </a:r>
            <a:r>
              <a:rPr lang="es-CO" dirty="0" err="1"/>
              <a:t>from</a:t>
            </a:r>
            <a:r>
              <a:rPr lang="es-CO" dirty="0"/>
              <a:t> y </a:t>
            </a:r>
            <a:r>
              <a:rPr lang="es-CO" dirty="0" err="1"/>
              <a:t>to</a:t>
            </a:r>
            <a:r>
              <a:rPr lang="es-CO" dirty="0"/>
              <a:t> el resultado cambia pero la plantilla es la misma</a:t>
            </a:r>
          </a:p>
          <a:p>
            <a:r>
              <a:rPr lang="es-CO" dirty="0"/>
              <a:t>eliminando los fluentes que aparecen como literales negativos en los efectos de la acción (lo que llamamos la </a:t>
            </a:r>
            <a:r>
              <a:rPr lang="es-CO" b="1" dirty="0"/>
              <a:t>lista de eliminación</a:t>
            </a:r>
            <a:r>
              <a:rPr lang="es-CO" dirty="0"/>
              <a:t> o </a:t>
            </a:r>
            <a:r>
              <a:rPr lang="es-CO" b="1" dirty="0"/>
              <a:t>DEL(a)</a:t>
            </a:r>
            <a:r>
              <a:rPr lang="es-CO" dirty="0"/>
              <a:t>), y agregando los fluentes que son literales positivos en los efectos de la acción (lo que llamamos la </a:t>
            </a:r>
            <a:r>
              <a:rPr lang="es-CO" b="1" dirty="0"/>
              <a:t>lista de adición</a:t>
            </a:r>
            <a:r>
              <a:rPr lang="es-CO" dirty="0"/>
              <a:t> o </a:t>
            </a:r>
            <a:r>
              <a:rPr lang="es-CO" b="1" dirty="0"/>
              <a:t>ADD(a)</a:t>
            </a:r>
            <a:r>
              <a:rPr lang="es-CO" dirty="0"/>
              <a:t>):</a:t>
            </a:r>
          </a:p>
          <a:p>
            <a:r>
              <a:rPr lang="en-US" dirty="0"/>
              <a:t>s={At(P1​,SFO),Plane(P1​),</a:t>
            </a:r>
            <a:r>
              <a:rPr lang="en-US" dirty="0" err="1"/>
              <a:t>Aiport</a:t>
            </a:r>
            <a:r>
              <a:rPr lang="en-US" dirty="0"/>
              <a:t>(SFO), </a:t>
            </a:r>
            <a:r>
              <a:rPr lang="en-US" dirty="0" err="1"/>
              <a:t>Aiport</a:t>
            </a:r>
            <a:r>
              <a:rPr lang="en-US" dirty="0"/>
              <a:t>(JFK)}</a:t>
            </a:r>
          </a:p>
          <a:p>
            <a:r>
              <a:rPr lang="en-US" dirty="0"/>
              <a:t>s’={At(P1​,JFK),Plane(P1​),</a:t>
            </a:r>
            <a:r>
              <a:rPr lang="en-US" dirty="0" err="1"/>
              <a:t>Aiport</a:t>
            </a:r>
            <a:r>
              <a:rPr lang="en-US" dirty="0"/>
              <a:t>(SFO), </a:t>
            </a:r>
            <a:r>
              <a:rPr lang="en-US" dirty="0" err="1"/>
              <a:t>Aiport</a:t>
            </a:r>
            <a:r>
              <a:rPr lang="en-US" dirty="0"/>
              <a:t>(JFK)}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71970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35BCB-69D1-7CBB-C9D5-8EEB9899B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30BC2B-407B-2141-96A5-43834B3F3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884371-9296-43C5-DDB2-E918F0841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El </a:t>
            </a:r>
            <a:r>
              <a:rPr lang="es-CO" b="1" dirty="0"/>
              <a:t>estado inicial</a:t>
            </a:r>
            <a:r>
              <a:rPr lang="es-CO" dirty="0"/>
              <a:t> es una conjunción de fluentes concretos (introducidos con la palabra clave </a:t>
            </a:r>
            <a:r>
              <a:rPr lang="es-CO" i="1" dirty="0" err="1"/>
              <a:t>Init</a:t>
            </a:r>
            <a:r>
              <a:rPr lang="es-CO" dirty="0"/>
              <a:t> en la Figura 11.1). Como ocurre con todos los estados, se usa la </a:t>
            </a:r>
            <a:r>
              <a:rPr lang="es-CO" b="1" dirty="0"/>
              <a:t>suposición del mundo cerrado</a:t>
            </a:r>
            <a:r>
              <a:rPr lang="es-CO" dirty="0"/>
              <a:t>, lo que significa que cualquier átomo que no se mencione se considera falso.</a:t>
            </a:r>
          </a:p>
        </p:txBody>
      </p:sp>
    </p:spTree>
    <p:extLst>
      <p:ext uri="{BB962C8B-B14F-4D97-AF65-F5344CB8AC3E}">
        <p14:creationId xmlns:p14="http://schemas.microsoft.com/office/powerpoint/2010/main" val="1307882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-55477"/>
            <a:ext cx="9143999" cy="5198977"/>
          </a:xfrm>
          <a:prstGeom prst="rect">
            <a:avLst/>
          </a:prstGeom>
          <a:solidFill>
            <a:srgbClr val="0F2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A8DE1008-9435-4582-AE18-9973DCBA2FB5}"/>
              </a:ext>
            </a:extLst>
          </p:cNvPr>
          <p:cNvGrpSpPr/>
          <p:nvPr/>
        </p:nvGrpSpPr>
        <p:grpSpPr>
          <a:xfrm>
            <a:off x="0" y="-374331"/>
            <a:ext cx="9147894" cy="5143500"/>
            <a:chOff x="-5192" y="0"/>
            <a:chExt cx="12197192" cy="6858000"/>
          </a:xfrm>
        </p:grpSpPr>
        <p:pic>
          <p:nvPicPr>
            <p:cNvPr id="11" name="Gráfico 10">
              <a:extLst>
                <a:ext uri="{FF2B5EF4-FFF2-40B4-BE49-F238E27FC236}">
                  <a16:creationId xmlns:a16="http://schemas.microsoft.com/office/drawing/2014/main" id="{3345BC10-B95C-4E5B-8CB5-0D9F33E7E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4543109" y="0"/>
              <a:ext cx="7648891" cy="6858000"/>
            </a:xfrm>
            <a:prstGeom prst="rect">
              <a:avLst/>
            </a:prstGeom>
          </p:spPr>
        </p:pic>
        <p:pic>
          <p:nvPicPr>
            <p:cNvPr id="12" name="Gráfico 11">
              <a:extLst>
                <a:ext uri="{FF2B5EF4-FFF2-40B4-BE49-F238E27FC236}">
                  <a16:creationId xmlns:a16="http://schemas.microsoft.com/office/drawing/2014/main" id="{01917929-CAC9-4C23-BB91-8827BDA2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5192" y="0"/>
              <a:ext cx="7648891" cy="6858000"/>
            </a:xfrm>
            <a:prstGeom prst="rect">
              <a:avLst/>
            </a:prstGeom>
          </p:spPr>
        </p:pic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1A6FAEB-0D11-4D7D-9754-629D1A672D97}"/>
              </a:ext>
            </a:extLst>
          </p:cNvPr>
          <p:cNvSpPr txBox="1"/>
          <p:nvPr/>
        </p:nvSpPr>
        <p:spPr>
          <a:xfrm>
            <a:off x="871870" y="1838897"/>
            <a:ext cx="8133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Inteligencia Artificial</a:t>
            </a:r>
          </a:p>
        </p:txBody>
      </p:sp>
      <p:pic>
        <p:nvPicPr>
          <p:cNvPr id="20" name="Gráfico 5">
            <a:extLst>
              <a:ext uri="{FF2B5EF4-FFF2-40B4-BE49-F238E27FC236}">
                <a16:creationId xmlns:a16="http://schemas.microsoft.com/office/drawing/2014/main" id="{9F47A9DA-CE97-4EC8-9576-61A1ECAA5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5226" y="3041689"/>
            <a:ext cx="4581131" cy="68963"/>
          </a:xfrm>
          <a:prstGeom prst="rect">
            <a:avLst/>
          </a:prstGeom>
        </p:spPr>
      </p:pic>
      <p:pic>
        <p:nvPicPr>
          <p:cNvPr id="21" name="Gráfico 12">
            <a:extLst>
              <a:ext uri="{FF2B5EF4-FFF2-40B4-BE49-F238E27FC236}">
                <a16:creationId xmlns:a16="http://schemas.microsoft.com/office/drawing/2014/main" id="{D44A8620-4433-45C5-A0B4-543E32F58B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54916" y="4702209"/>
            <a:ext cx="891441" cy="378665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D1A6FAEB-0D11-4D7D-9754-629D1A672D97}"/>
              </a:ext>
            </a:extLst>
          </p:cNvPr>
          <p:cNvSpPr txBox="1"/>
          <p:nvPr/>
        </p:nvSpPr>
        <p:spPr>
          <a:xfrm>
            <a:off x="8054916" y="3344604"/>
            <a:ext cx="87477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225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2022</a:t>
            </a:r>
          </a:p>
        </p:txBody>
      </p:sp>
      <p:sp>
        <p:nvSpPr>
          <p:cNvPr id="23" name="Google Shape;40;p33"/>
          <p:cNvSpPr txBox="1">
            <a:spLocks noGrp="1"/>
          </p:cNvSpPr>
          <p:nvPr>
            <p:ph type="title" hasCustomPrompt="1"/>
          </p:nvPr>
        </p:nvSpPr>
        <p:spPr>
          <a:xfrm>
            <a:off x="3071923" y="518260"/>
            <a:ext cx="5706870" cy="764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6000" b="1" kern="1200" dirty="0">
                <a:ln w="15875" cap="flat">
                  <a:noFill/>
                  <a:prstDash val="solid"/>
                </a:ln>
                <a:solidFill>
                  <a:srgbClr val="02C9B6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CO" dirty="0"/>
              <a:t>Título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918552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1_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4" name="Google Shape;2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665784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229690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4910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6" name="Google Shape;3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422381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1448976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5" name="Google Shape;4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74232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47289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2" name="Google Shape;5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898405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97414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9340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genda">
    <p:bg>
      <p:bgPr>
        <a:solidFill>
          <a:srgbClr val="0D3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200DF232-9F94-437F-A5B1-F2EE8AD5FE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732" y="492014"/>
            <a:ext cx="3692632" cy="543742"/>
          </a:xfrm>
        </p:spPr>
        <p:txBody>
          <a:bodyPr/>
          <a:lstStyle>
            <a:lvl1pPr algn="ctr">
              <a:defRPr sz="4000" b="1">
                <a:solidFill>
                  <a:srgbClr val="02C9B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Agenda</a:t>
            </a:r>
            <a:endParaRPr lang="es-CO" dirty="0"/>
          </a:p>
        </p:txBody>
      </p:sp>
      <p:sp>
        <p:nvSpPr>
          <p:cNvPr id="8" name="Google Shape;37;p32">
            <a:extLst>
              <a:ext uri="{FF2B5EF4-FFF2-40B4-BE49-F238E27FC236}">
                <a16:creationId xmlns:a16="http://schemas.microsoft.com/office/drawing/2014/main" id="{7E4911F7-0A38-4B68-AAA1-C1FC3DEB27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01" y="1309983"/>
            <a:ext cx="7514035" cy="333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5715" lvl="0" indent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2C9B6"/>
              </a:buClr>
              <a:buSzPts val="348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lvl="1" indent="-309563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9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1028700" lvl="2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371600" lvl="3" indent="-281939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32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1714500" lvl="4" indent="-268128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3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057400" lvl="5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6pPr>
            <a:lvl7pPr marL="2400300" lvl="6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7pPr>
            <a:lvl8pPr marL="2743200" lvl="7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8pPr>
            <a:lvl9pPr marL="3086100" lvl="8" indent="-295751" algn="l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ts val="2610"/>
              <a:buChar char="•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5">
            <a:extLst>
              <a:ext uri="{FF2B5EF4-FFF2-40B4-BE49-F238E27FC236}">
                <a16:creationId xmlns:a16="http://schemas.microsoft.com/office/drawing/2014/main" id="{77AE4992-419D-4C0D-ADAE-F817396D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0392" y="674833"/>
            <a:ext cx="4581131" cy="68963"/>
          </a:xfrm>
          <a:prstGeom prst="rect">
            <a:avLst/>
          </a:prstGeom>
        </p:spPr>
      </p:pic>
      <p:pic>
        <p:nvPicPr>
          <p:cNvPr id="10" name="Gráfico 11">
            <a:extLst>
              <a:ext uri="{FF2B5EF4-FFF2-40B4-BE49-F238E27FC236}">
                <a16:creationId xmlns:a16="http://schemas.microsoft.com/office/drawing/2014/main" id="{B9CE167F-D9B1-4886-B83E-2CEA293BA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54916" y="4778409"/>
            <a:ext cx="891441" cy="37866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91434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9737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230450"/>
            <a:ext cx="57969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658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">
    <p:bg>
      <p:bgPr>
        <a:solidFill>
          <a:srgbClr val="0D3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áfico 5">
            <a:extLst>
              <a:ext uri="{FF2B5EF4-FFF2-40B4-BE49-F238E27FC236}">
                <a16:creationId xmlns:a16="http://schemas.microsoft.com/office/drawing/2014/main" id="{77AE4992-419D-4C0D-ADAE-F817396D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0392" y="674833"/>
            <a:ext cx="4581131" cy="68963"/>
          </a:xfrm>
          <a:prstGeom prst="rect">
            <a:avLst/>
          </a:prstGeom>
        </p:spPr>
      </p:pic>
      <p:pic>
        <p:nvPicPr>
          <p:cNvPr id="10" name="Gráfico 11">
            <a:extLst>
              <a:ext uri="{FF2B5EF4-FFF2-40B4-BE49-F238E27FC236}">
                <a16:creationId xmlns:a16="http://schemas.microsoft.com/office/drawing/2014/main" id="{B9CE167F-D9B1-4886-B83E-2CEA293BA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54916" y="4778409"/>
            <a:ext cx="891441" cy="37866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  <p:sp>
        <p:nvSpPr>
          <p:cNvPr id="2" name="Google Shape;87;p22">
            <a:extLst>
              <a:ext uri="{FF2B5EF4-FFF2-40B4-BE49-F238E27FC236}">
                <a16:creationId xmlns:a16="http://schemas.microsoft.com/office/drawing/2014/main" id="{85F04559-A81A-54D3-2B1A-DDD6F2612E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56564" y="906406"/>
            <a:ext cx="7514035" cy="333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>
              <a:defRPr/>
            </a:lvl1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391864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939163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67"/>
          <p:cNvPicPr preferRelativeResize="0"/>
          <p:nvPr/>
        </p:nvPicPr>
        <p:blipFill rotWithShape="1">
          <a:blip r:embed="rId2">
            <a:alphaModFix/>
          </a:blip>
          <a:srcRect l="4164" r="43153"/>
          <a:stretch/>
        </p:blipFill>
        <p:spPr>
          <a:xfrm>
            <a:off x="7765774" y="157061"/>
            <a:ext cx="1020418" cy="65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6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10539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11">
            <a:extLst>
              <a:ext uri="{FF2B5EF4-FFF2-40B4-BE49-F238E27FC236}">
                <a16:creationId xmlns:a16="http://schemas.microsoft.com/office/drawing/2014/main" id="{82DC6C10-937C-1F1F-D048-1657A24F3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7316" y="4702209"/>
            <a:ext cx="891441" cy="378665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ECDB7D0-BDF1-F8C6-9DA6-C96C0863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2458" y="4663217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  <p:pic>
        <p:nvPicPr>
          <p:cNvPr id="5" name="Imagen 4" descr="Imagen que contiene coral, calle, animal, agua&#10;&#10;Descripción generada automáticamente">
            <a:extLst>
              <a:ext uri="{FF2B5EF4-FFF2-40B4-BE49-F238E27FC236}">
                <a16:creationId xmlns:a16="http://schemas.microsoft.com/office/drawing/2014/main" id="{1DCB6439-688A-AB5E-8E4C-BDCA157360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6977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8E40F9F-6290-C1E6-1E74-AFEA26E22D8D}"/>
              </a:ext>
            </a:extLst>
          </p:cNvPr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rgbClr val="0D3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Gráfico 12">
            <a:extLst>
              <a:ext uri="{FF2B5EF4-FFF2-40B4-BE49-F238E27FC236}">
                <a16:creationId xmlns:a16="http://schemas.microsoft.com/office/drawing/2014/main" id="{F6C67CBD-A8F1-F1DB-702D-816E94535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400" y="4764835"/>
            <a:ext cx="891441" cy="3786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704F0FF-04CD-EDFF-7B1A-C5DE938EEA59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2"/>
                </a:solidFill>
              </a:rPr>
              <a:t>Vigilada </a:t>
            </a:r>
            <a:r>
              <a:rPr lang="es-CO" sz="675" dirty="0" err="1">
                <a:solidFill>
                  <a:schemeClr val="bg2"/>
                </a:solidFill>
              </a:rPr>
              <a:t>Mineducación</a:t>
            </a:r>
            <a:endParaRPr lang="es-CO" sz="675" dirty="0">
              <a:solidFill>
                <a:schemeClr val="bg2"/>
              </a:solidFill>
            </a:endParaRPr>
          </a:p>
        </p:txBody>
      </p:sp>
      <p:sp>
        <p:nvSpPr>
          <p:cNvPr id="6" name="Google Shape;98;p23">
            <a:extLst>
              <a:ext uri="{FF2B5EF4-FFF2-40B4-BE49-F238E27FC236}">
                <a16:creationId xmlns:a16="http://schemas.microsoft.com/office/drawing/2014/main" id="{F562C296-131A-1156-2E03-095F6317AF59}"/>
              </a:ext>
            </a:extLst>
          </p:cNvPr>
          <p:cNvSpPr txBox="1"/>
          <p:nvPr/>
        </p:nvSpPr>
        <p:spPr>
          <a:xfrm>
            <a:off x="139161" y="0"/>
            <a:ext cx="5102161" cy="857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74571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69"/>
          <p:cNvPicPr preferRelativeResize="0"/>
          <p:nvPr/>
        </p:nvPicPr>
        <p:blipFill rotWithShape="1">
          <a:blip r:embed="rId2">
            <a:alphaModFix/>
          </a:blip>
          <a:srcRect l="4164" r="43153"/>
          <a:stretch/>
        </p:blipFill>
        <p:spPr>
          <a:xfrm>
            <a:off x="7765774" y="157061"/>
            <a:ext cx="1020418" cy="6598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9693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74164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71993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1976393" y="518260"/>
            <a:ext cx="6802401" cy="7641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Planificación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ES" sz="4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ES" sz="4800" dirty="0"/>
          </a:p>
        </p:txBody>
      </p:sp>
      <p:sp>
        <p:nvSpPr>
          <p:cNvPr id="3" name="Google Shape;60;p19">
            <a:extLst>
              <a:ext uri="{FF2B5EF4-FFF2-40B4-BE49-F238E27FC236}">
                <a16:creationId xmlns:a16="http://schemas.microsoft.com/office/drawing/2014/main" id="{E4D3BE62-9653-A8AD-FBD4-1A43E265E47F}"/>
              </a:ext>
            </a:extLst>
          </p:cNvPr>
          <p:cNvSpPr txBox="1"/>
          <p:nvPr/>
        </p:nvSpPr>
        <p:spPr>
          <a:xfrm>
            <a:off x="493189" y="3095971"/>
            <a:ext cx="766427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es-CO"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es-CO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es-CO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3E69A9B5-4391-6F24-1932-EE87EAB76524}"/>
              </a:ext>
            </a:extLst>
          </p:cNvPr>
          <p:cNvSpPr/>
          <p:nvPr/>
        </p:nvSpPr>
        <p:spPr>
          <a:xfrm>
            <a:off x="7909209" y="3313352"/>
            <a:ext cx="1112403" cy="624419"/>
          </a:xfrm>
          <a:prstGeom prst="rect">
            <a:avLst/>
          </a:prstGeom>
          <a:solidFill>
            <a:srgbClr val="102E3F"/>
          </a:solidFill>
          <a:ln>
            <a:solidFill>
              <a:srgbClr val="102E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AAD6F-403B-29BD-107C-FB51CB8FF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FE51E538-85E2-C7D4-8A9A-15ED712ABEEC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clasica-Ejemplos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EF8C7A-5C81-168D-BCB4-4CE073DFD0D3}"/>
              </a:ext>
            </a:extLst>
          </p:cNvPr>
          <p:cNvSpPr txBox="1"/>
          <p:nvPr/>
        </p:nvSpPr>
        <p:spPr>
          <a:xfrm>
            <a:off x="493189" y="1088546"/>
            <a:ext cx="815762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Imagina un problema de transporte de carga aérea que implica cargar y descargar carga y volar de un lugar a otro.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El problema se puede definir con tres acciones: </a:t>
            </a:r>
            <a:r>
              <a:rPr lang="es-CO" b="1" dirty="0"/>
              <a:t>Load</a:t>
            </a:r>
            <a:r>
              <a:rPr lang="es-CO" dirty="0"/>
              <a:t> (Cargar), </a:t>
            </a:r>
            <a:r>
              <a:rPr lang="es-CO" b="1" dirty="0" err="1"/>
              <a:t>Unload</a:t>
            </a:r>
            <a:r>
              <a:rPr lang="es-CO" dirty="0"/>
              <a:t> (Descargar) y </a:t>
            </a:r>
            <a:r>
              <a:rPr lang="es-CO" b="1" dirty="0" err="1"/>
              <a:t>Fly</a:t>
            </a:r>
            <a:r>
              <a:rPr lang="es-CO" dirty="0"/>
              <a:t> (Volar).</a:t>
            </a:r>
          </a:p>
          <a:p>
            <a:endParaRPr lang="es-CO" dirty="0"/>
          </a:p>
          <a:p>
            <a:r>
              <a:rPr lang="es-CO" dirty="0"/>
              <a:t>Las acciones afectan dos predicados: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b="1" dirty="0"/>
              <a:t>In(c, p)</a:t>
            </a:r>
            <a:r>
              <a:rPr lang="es-CO" dirty="0"/>
              <a:t> significa que la carga </a:t>
            </a:r>
            <a:r>
              <a:rPr lang="es-CO" b="1" dirty="0"/>
              <a:t>c</a:t>
            </a:r>
            <a:r>
              <a:rPr lang="es-CO" dirty="0"/>
              <a:t> está dentro del avión </a:t>
            </a:r>
            <a:r>
              <a:rPr lang="es-CO" b="1" dirty="0"/>
              <a:t>p</a:t>
            </a:r>
            <a:r>
              <a:rPr lang="es-CO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b="1" dirty="0"/>
              <a:t>At(x, a)</a:t>
            </a:r>
            <a:r>
              <a:rPr lang="es-CO" dirty="0"/>
              <a:t> significa que el objeto </a:t>
            </a:r>
            <a:r>
              <a:rPr lang="es-CO" b="1" dirty="0"/>
              <a:t>x</a:t>
            </a:r>
            <a:r>
              <a:rPr lang="es-CO" dirty="0"/>
              <a:t> (ya sea un avión o una carga) está en el aeropuerto </a:t>
            </a:r>
            <a:r>
              <a:rPr lang="es-CO" b="1" dirty="0"/>
              <a:t>a</a:t>
            </a:r>
            <a:r>
              <a:rPr lang="es-CO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s-CO" dirty="0"/>
          </a:p>
          <a:p>
            <a:r>
              <a:rPr lang="es-CO" dirty="0"/>
              <a:t>El siguiente plan es una solución para el problema: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3E26A2-F2DD-D731-2E75-84F771BF1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393" y="3750154"/>
            <a:ext cx="501967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84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7AB94DCC-E568-1E36-B3D0-57B167315D03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clasica-Ejemplos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297C3A-9252-905C-EA7D-056873FEC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12" y="1039622"/>
            <a:ext cx="749617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89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C574A-FDF7-3549-0A75-6F4F8321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ED95239E-E7C4-45FE-E128-537963A2D17F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clasica-Ejemplos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59B1D0-FC21-2CF9-104E-1C639EF4003D}"/>
              </a:ext>
            </a:extLst>
          </p:cNvPr>
          <p:cNvSpPr txBox="1"/>
          <p:nvPr/>
        </p:nvSpPr>
        <p:spPr>
          <a:xfrm>
            <a:off x="493189" y="1088546"/>
            <a:ext cx="81576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Imagina un problema de cambiar una llanta pinchada</a:t>
            </a:r>
          </a:p>
          <a:p>
            <a:endParaRPr lang="es-CO" dirty="0"/>
          </a:p>
          <a:p>
            <a:r>
              <a:rPr lang="es-CO" dirty="0"/>
              <a:t>El objetivo es tener una llanta de repuesto en buen estado montada correctamente en el eje del automóvil, donde el estado inicial es que hay una llanta pinchada en el eje y una llanta de repuesto en el maletero.</a:t>
            </a:r>
          </a:p>
          <a:p>
            <a:endParaRPr lang="es-CO" dirty="0"/>
          </a:p>
          <a:p>
            <a:r>
              <a:rPr lang="es-CO" dirty="0"/>
              <a:t>Solo hay cuatro acciones:</a:t>
            </a:r>
          </a:p>
          <a:p>
            <a:pPr>
              <a:buFont typeface="+mj-lt"/>
              <a:buAutoNum type="arabicPeriod"/>
            </a:pPr>
            <a:r>
              <a:rPr lang="es-CO" dirty="0"/>
              <a:t>Sacar la llanta de repuesto del maletero.</a:t>
            </a:r>
          </a:p>
          <a:p>
            <a:pPr>
              <a:buFont typeface="+mj-lt"/>
              <a:buAutoNum type="arabicPeriod"/>
            </a:pPr>
            <a:r>
              <a:rPr lang="es-CO" dirty="0"/>
              <a:t>Retirar la llanta pinchada del eje.</a:t>
            </a:r>
          </a:p>
          <a:p>
            <a:pPr>
              <a:buFont typeface="+mj-lt"/>
              <a:buAutoNum type="arabicPeriod"/>
            </a:pPr>
            <a:r>
              <a:rPr lang="es-CO" dirty="0"/>
              <a:t>Colocar la llanta de repuesto en el eje.</a:t>
            </a:r>
          </a:p>
          <a:p>
            <a:pPr>
              <a:buFont typeface="+mj-lt"/>
              <a:buAutoNum type="arabicPeriod"/>
            </a:pPr>
            <a:r>
              <a:rPr lang="es-CO" dirty="0"/>
              <a:t>Dejar el automóvil desatendido durante la noche.</a:t>
            </a:r>
          </a:p>
          <a:p>
            <a:pPr>
              <a:buFont typeface="+mj-lt"/>
              <a:buAutoNum type="arabicPeriod"/>
            </a:pPr>
            <a:endParaRPr lang="es-CO" dirty="0"/>
          </a:p>
          <a:p>
            <a:r>
              <a:rPr lang="es-CO" dirty="0"/>
              <a:t> La solución al problema es la siguiente: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94532-BF57-A1A1-1B75-EA9CA43B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054954"/>
            <a:ext cx="7010400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10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310F0-37BE-A664-F14A-5EDEB2271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212AF1C9-0880-2843-242C-9A980ADB4774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clasica-Ejemplos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D666C1-56ED-4134-255D-A2E953AB7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26" y="1009191"/>
            <a:ext cx="8295886" cy="373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44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DDDA35C7-E33D-8190-0E3E-F4000C72C726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Inteligencia Artificial</a:t>
            </a:r>
            <a:endParaRPr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FDC509A-AAED-9AB9-3EC0-98672FC75BF7}"/>
              </a:ext>
            </a:extLst>
          </p:cNvPr>
          <p:cNvSpPr txBox="1"/>
          <p:nvPr/>
        </p:nvSpPr>
        <p:spPr>
          <a:xfrm>
            <a:off x="493189" y="1128905"/>
            <a:ext cx="370801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https://stability.ai/blog/stable-diffusion-public-release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8E3575-3017-BE0F-EA27-907E3C48C2BF}"/>
              </a:ext>
            </a:extLst>
          </p:cNvPr>
          <p:cNvSpPr txBox="1"/>
          <p:nvPr/>
        </p:nvSpPr>
        <p:spPr>
          <a:xfrm>
            <a:off x="493189" y="1404089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https://openai.com/blog/chatgpt/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563EAF4-E851-87E1-574A-FEC868A9F450}"/>
              </a:ext>
            </a:extLst>
          </p:cNvPr>
          <p:cNvSpPr txBox="1"/>
          <p:nvPr/>
        </p:nvSpPr>
        <p:spPr>
          <a:xfrm>
            <a:off x="493189" y="1954457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https://www.youtube.com/watch?v=jMvLCZBXbtc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6D44230-939D-C62B-0A81-3366F9DFF1D2}"/>
              </a:ext>
            </a:extLst>
          </p:cNvPr>
          <p:cNvSpPr txBox="1"/>
          <p:nvPr/>
        </p:nvSpPr>
        <p:spPr>
          <a:xfrm>
            <a:off x="493189" y="1692315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https://ai.googleblog.com/2022/06/minerva-solving-quantitative-reasoning.html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FA1F8D3-FA49-4B89-3F0A-909EF03D40A9}"/>
              </a:ext>
            </a:extLst>
          </p:cNvPr>
          <p:cNvSpPr txBox="1"/>
          <p:nvPr/>
        </p:nvSpPr>
        <p:spPr>
          <a:xfrm>
            <a:off x="493189" y="2200678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https://www.deepmind.com/blog/tackling-multiple-tasks-with-a-single-visual-language-model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7460B23-3291-214B-DC10-B7FF9789742D}"/>
              </a:ext>
            </a:extLst>
          </p:cNvPr>
          <p:cNvSpPr txBox="1"/>
          <p:nvPr/>
        </p:nvSpPr>
        <p:spPr>
          <a:xfrm>
            <a:off x="493189" y="2571750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https://www.deepmind.com/blog/building-safer-dialogue-agents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8B129C2-7207-C1B0-BC7C-AFA2B302DE44}"/>
              </a:ext>
            </a:extLst>
          </p:cNvPr>
          <p:cNvSpPr txBox="1"/>
          <p:nvPr/>
        </p:nvSpPr>
        <p:spPr>
          <a:xfrm>
            <a:off x="493189" y="2817971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https://www.deepmind.com/publications/a-generalist-agent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82E46C2-49B6-6D1A-E14B-41608B03EE9D}"/>
              </a:ext>
            </a:extLst>
          </p:cNvPr>
          <p:cNvSpPr txBox="1"/>
          <p:nvPr/>
        </p:nvSpPr>
        <p:spPr>
          <a:xfrm>
            <a:off x="493189" y="3069690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/>
              <a:t>https://www.deepmind.com/research/highlighted-research/alphago</a:t>
            </a:r>
            <a:endParaRPr lang="es-CO" sz="1000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D02868A-5289-A3BC-5356-00D8D395A726}"/>
              </a:ext>
            </a:extLst>
          </p:cNvPr>
          <p:cNvSpPr txBox="1"/>
          <p:nvPr/>
        </p:nvSpPr>
        <p:spPr>
          <a:xfrm>
            <a:off x="493189" y="3315911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https://ai.facebook.com/research/cicero/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D284C0E-E8D3-5ACE-B108-2740DFCE8394}"/>
              </a:ext>
            </a:extLst>
          </p:cNvPr>
          <p:cNvSpPr txBox="1"/>
          <p:nvPr/>
        </p:nvSpPr>
        <p:spPr>
          <a:xfrm>
            <a:off x="493189" y="3562132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https://openai.com/blog/whisper/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19CF120-7A47-E802-0B1A-F9E3FB45E0FF}"/>
              </a:ext>
            </a:extLst>
          </p:cNvPr>
          <p:cNvSpPr txBox="1"/>
          <p:nvPr/>
        </p:nvSpPr>
        <p:spPr>
          <a:xfrm>
            <a:off x="441567" y="3768374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/>
              <a:t>https://valle-demo.github.io/</a:t>
            </a:r>
          </a:p>
        </p:txBody>
      </p:sp>
    </p:spTree>
    <p:extLst>
      <p:ext uri="{BB962C8B-B14F-4D97-AF65-F5344CB8AC3E}">
        <p14:creationId xmlns:p14="http://schemas.microsoft.com/office/powerpoint/2010/main" val="284785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DDDA35C7-E33D-8190-0E3E-F4000C72C726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E0AEF-1AD1-2585-03F7-140A4E61DAE8}"/>
              </a:ext>
            </a:extLst>
          </p:cNvPr>
          <p:cNvSpPr txBox="1"/>
          <p:nvPr/>
        </p:nvSpPr>
        <p:spPr>
          <a:xfrm>
            <a:off x="493189" y="1088546"/>
            <a:ext cx="370801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La planificación clásica se define como la tarea de encontrar una secuencia de acciones para lograr un objetivo en un entorno discreto, determinista, estático y completamente observable. Hemos visto un enfoque para esta tarea: el agente de resolución de problemas.</a:t>
            </a:r>
          </a:p>
        </p:txBody>
      </p:sp>
    </p:spTree>
    <p:extLst>
      <p:ext uri="{BB962C8B-B14F-4D97-AF65-F5344CB8AC3E}">
        <p14:creationId xmlns:p14="http://schemas.microsoft.com/office/powerpoint/2010/main" val="10178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C94EC-C207-F576-9367-D61E7E9FC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783E3D80-FBD0-1FCA-6193-BA0B2B6627EF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63249A-99F5-4B05-355D-EE11398458D9}"/>
              </a:ext>
            </a:extLst>
          </p:cNvPr>
          <p:cNvSpPr txBox="1"/>
          <p:nvPr/>
        </p:nvSpPr>
        <p:spPr>
          <a:xfrm>
            <a:off x="493189" y="1088546"/>
            <a:ext cx="51912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En respuesta a estas limitaciones, los investigadores de planificación han invertido en una representación factorizada utilizando una familia de lenguajes llamada PDDL, el Lenguaje de Definición de Dominios de Planificación (</a:t>
            </a:r>
            <a:r>
              <a:rPr lang="es-CO" dirty="0" err="1"/>
              <a:t>Ghallab</a:t>
            </a:r>
            <a:r>
              <a:rPr lang="es-CO" dirty="0"/>
              <a:t> et al. 1998), que nos permite expresar todas las acciones con un solo esquema de acción y no necesita conocimientos específicos del dominio.</a:t>
            </a:r>
          </a:p>
        </p:txBody>
      </p:sp>
    </p:spTree>
    <p:extLst>
      <p:ext uri="{BB962C8B-B14F-4D97-AF65-F5344CB8AC3E}">
        <p14:creationId xmlns:p14="http://schemas.microsoft.com/office/powerpoint/2010/main" val="77681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18BAE-F4D0-4BC4-DD69-DA0E9EEEB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ADAD8C1B-48F3-8447-764B-3D500A7F2ECE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88380B-9484-1309-0691-F1F39CCD1EEB}"/>
              </a:ext>
            </a:extLst>
          </p:cNvPr>
          <p:cNvSpPr txBox="1"/>
          <p:nvPr/>
        </p:nvSpPr>
        <p:spPr>
          <a:xfrm>
            <a:off x="493189" y="1088546"/>
            <a:ext cx="81576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En PDDL, un estado se representa como una conjunción de fluentes atómicos </a:t>
            </a:r>
            <a:r>
              <a:rPr lang="es-CO" dirty="0" err="1"/>
              <a:t>ground</a:t>
            </a:r>
            <a:r>
              <a:rPr lang="es-CO" dirty="0"/>
              <a:t>. </a:t>
            </a:r>
          </a:p>
          <a:p>
            <a:endParaRPr lang="es-CO" dirty="0"/>
          </a:p>
          <a:p>
            <a:r>
              <a:rPr lang="es-CO" dirty="0"/>
              <a:t>“</a:t>
            </a:r>
            <a:r>
              <a:rPr lang="es-CO" b="1" dirty="0" err="1"/>
              <a:t>Ground</a:t>
            </a:r>
            <a:r>
              <a:rPr lang="es-CO" dirty="0"/>
              <a:t>”:  significa sin variables</a:t>
            </a:r>
          </a:p>
          <a:p>
            <a:r>
              <a:rPr lang="es-CO" dirty="0"/>
              <a:t> "</a:t>
            </a:r>
            <a:r>
              <a:rPr lang="es-CO" b="1" dirty="0" err="1"/>
              <a:t>fluent</a:t>
            </a:r>
            <a:r>
              <a:rPr lang="es-CO" dirty="0"/>
              <a:t>“: significa un aspecto del mundo que cambia con el tiempo</a:t>
            </a:r>
          </a:p>
          <a:p>
            <a:r>
              <a:rPr lang="es-CO" dirty="0"/>
              <a:t> </a:t>
            </a:r>
            <a:r>
              <a:rPr lang="es-CO" b="1" dirty="0"/>
              <a:t>"</a:t>
            </a:r>
            <a:r>
              <a:rPr lang="es-CO" b="1" dirty="0" err="1"/>
              <a:t>ground</a:t>
            </a:r>
            <a:r>
              <a:rPr lang="es-CO" b="1" dirty="0"/>
              <a:t> </a:t>
            </a:r>
            <a:r>
              <a:rPr lang="es-CO" b="1" dirty="0" err="1"/>
              <a:t>atomic</a:t>
            </a:r>
            <a:r>
              <a:rPr lang="es-CO" b="1" dirty="0"/>
              <a:t>“: </a:t>
            </a:r>
            <a:r>
              <a:rPr lang="es-CO" dirty="0"/>
              <a:t>significa que hay un solo predicado y, si hay argumentos, deben ser constantes.</a:t>
            </a:r>
          </a:p>
          <a:p>
            <a:endParaRPr lang="es-CO" dirty="0"/>
          </a:p>
          <a:p>
            <a:r>
              <a:rPr lang="es-CO" b="1" dirty="0"/>
              <a:t>EJEMPLO</a:t>
            </a:r>
          </a:p>
          <a:p>
            <a:endParaRPr lang="es-CO" dirty="0"/>
          </a:p>
          <a:p>
            <a:r>
              <a:rPr lang="es-CO" i="1" dirty="0"/>
              <a:t>Fluentes individuales</a:t>
            </a:r>
            <a:r>
              <a:rPr lang="es-CO" dirty="0"/>
              <a:t>:</a:t>
            </a:r>
          </a:p>
          <a:p>
            <a:r>
              <a:rPr lang="es-CO" dirty="0"/>
              <a:t>At(Truck1, Melbourne) → El camión está en Melbourne.</a:t>
            </a:r>
          </a:p>
          <a:p>
            <a:r>
              <a:rPr lang="es-CO" dirty="0"/>
              <a:t>At(Package1, </a:t>
            </a:r>
            <a:r>
              <a:rPr lang="es-CO" dirty="0" err="1"/>
              <a:t>Sydney</a:t>
            </a:r>
            <a:r>
              <a:rPr lang="es-CO" dirty="0"/>
              <a:t>) → El paquete está en Sídney.</a:t>
            </a:r>
          </a:p>
          <a:p>
            <a:r>
              <a:rPr lang="es-CO" dirty="0" err="1"/>
              <a:t>Loaded</a:t>
            </a:r>
            <a:r>
              <a:rPr lang="es-CO" dirty="0"/>
              <a:t>(Package1, Truck1) → El paquete está en el camión.</a:t>
            </a:r>
          </a:p>
          <a:p>
            <a:endParaRPr lang="es-CO" dirty="0"/>
          </a:p>
          <a:p>
            <a:r>
              <a:rPr lang="es-CO" i="1" dirty="0"/>
              <a:t>Estado</a:t>
            </a:r>
            <a:r>
              <a:rPr lang="es-CO" dirty="0"/>
              <a:t>:</a:t>
            </a:r>
          </a:p>
          <a:p>
            <a:r>
              <a:rPr lang="en-US" dirty="0"/>
              <a:t>At(Truck1, Melbourne) ∧ At(Package1, Sydney) ∧ Loaded(Package1, Truck1)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53903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7B8A4-2214-519A-2B60-94DA91714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9DBB6962-EE14-890C-A882-C2685155DCF3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DA2261-64C3-5526-F23D-19545CF9844B}"/>
              </a:ext>
            </a:extLst>
          </p:cNvPr>
          <p:cNvSpPr txBox="1"/>
          <p:nvPr/>
        </p:nvSpPr>
        <p:spPr>
          <a:xfrm>
            <a:off x="493189" y="2200949"/>
            <a:ext cx="81576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Los siguientes fluentes </a:t>
            </a:r>
            <a:r>
              <a:rPr lang="es-CO" b="1" dirty="0"/>
              <a:t>no están permitidos</a:t>
            </a:r>
            <a:r>
              <a:rPr lang="es-CO" dirty="0"/>
              <a:t> en un estado: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pPr>
              <a:buFont typeface="Arial" panose="020B0604020202020204" pitchFamily="34" charset="0"/>
              <a:buChar char="•"/>
            </a:pPr>
            <a:r>
              <a:rPr lang="es-CO" b="1" dirty="0"/>
              <a:t>At(x, y)</a:t>
            </a:r>
            <a:r>
              <a:rPr lang="es-CO" dirty="0"/>
              <a:t> (porque tiene variables),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b="1" dirty="0"/>
              <a:t>¬Poor</a:t>
            </a:r>
            <a:r>
              <a:rPr lang="es-CO" dirty="0"/>
              <a:t> (porque es una negación),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O" b="1" dirty="0"/>
              <a:t>At(</a:t>
            </a:r>
            <a:r>
              <a:rPr lang="es-CO" b="1" dirty="0" err="1"/>
              <a:t>Spouse</a:t>
            </a:r>
            <a:r>
              <a:rPr lang="es-CO" b="1" dirty="0"/>
              <a:t>(Ali), </a:t>
            </a:r>
            <a:r>
              <a:rPr lang="es-CO" b="1" dirty="0" err="1"/>
              <a:t>Sydney</a:t>
            </a:r>
            <a:r>
              <a:rPr lang="es-CO" b="1" dirty="0"/>
              <a:t>)</a:t>
            </a:r>
            <a:r>
              <a:rPr lang="es-CO" dirty="0"/>
              <a:t> (porque usa un símbolo de función, </a:t>
            </a:r>
            <a:r>
              <a:rPr lang="es-CO" b="1" dirty="0" err="1"/>
              <a:t>Spouse</a:t>
            </a:r>
            <a:r>
              <a:rPr lang="es-CO" dirty="0"/>
              <a:t>).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17987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F0667-E474-1139-40CD-695C4B9EF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0A2E093E-A960-47AE-A76F-CC9980E9BBB5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clasica-Esquema de Acción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68E76F-45B2-B859-8CFB-7C543DD34530}"/>
              </a:ext>
            </a:extLst>
          </p:cNvPr>
          <p:cNvSpPr txBox="1"/>
          <p:nvPr/>
        </p:nvSpPr>
        <p:spPr>
          <a:xfrm>
            <a:off x="493189" y="1088546"/>
            <a:ext cx="8157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 esquema de acción representa una familia de acciones </a:t>
            </a:r>
            <a:r>
              <a:rPr lang="es-CO" dirty="0" err="1"/>
              <a:t>ground</a:t>
            </a:r>
            <a:r>
              <a:rPr lang="es-CO" dirty="0"/>
              <a:t>. Por ejemplo, aquí hay un esquema de acción para volar un avión de un lugar a otro: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7073DE-C21B-8066-11E4-C67E9FB2F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1947616"/>
            <a:ext cx="710565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01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779E4-2CF3-27A7-5F0A-CFB4293D4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4586610B-276C-9920-81FD-08359C25ADF5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clasica-Esquema de Acción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06ED57-7F77-2740-AF53-BF1CAE8A4007}"/>
              </a:ext>
            </a:extLst>
          </p:cNvPr>
          <p:cNvSpPr txBox="1"/>
          <p:nvPr/>
        </p:nvSpPr>
        <p:spPr>
          <a:xfrm>
            <a:off x="493189" y="1088546"/>
            <a:ext cx="8157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/>
              <a:t>Si en nuestro dominio tenemos dos aviones (P1, P2) y tres aeropuertos (SFO, JFK, LAX), entonces podríamos generar múltiples acciones ground a partir del esquema de acción:</a:t>
            </a:r>
            <a:endParaRPr lang="es-C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6B1CB6-803A-00B1-4076-8CF34896C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393" y="1830148"/>
            <a:ext cx="2419350" cy="2895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569A84-9EC1-C45E-587F-25F486B77148}"/>
              </a:ext>
            </a:extLst>
          </p:cNvPr>
          <p:cNvSpPr txBox="1"/>
          <p:nvPr/>
        </p:nvSpPr>
        <p:spPr>
          <a:xfrm>
            <a:off x="5065675" y="2571750"/>
            <a:ext cx="35851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Cada una de estas es una acción </a:t>
            </a:r>
            <a:r>
              <a:rPr lang="es-CO" dirty="0" err="1"/>
              <a:t>ground</a:t>
            </a:r>
            <a:r>
              <a:rPr lang="es-CO" dirty="0"/>
              <a:t> específica, y todas forman parte de la familia de acciones descrita por el esquema </a:t>
            </a:r>
            <a:r>
              <a:rPr lang="es-CO" dirty="0" err="1"/>
              <a:t>Fly</a:t>
            </a:r>
            <a:r>
              <a:rPr lang="es-CO" dirty="0"/>
              <a:t>(p, </a:t>
            </a:r>
            <a:r>
              <a:rPr lang="es-CO" dirty="0" err="1"/>
              <a:t>from</a:t>
            </a:r>
            <a:r>
              <a:rPr lang="es-CO" dirty="0"/>
              <a:t>, </a:t>
            </a:r>
            <a:r>
              <a:rPr lang="es-CO" dirty="0" err="1"/>
              <a:t>to</a:t>
            </a:r>
            <a:r>
              <a:rPr lang="es-CO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990672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9B62E-4C79-1725-737E-3E775FAF1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C9B44EC9-FF36-37BD-5FBA-E67F21306C39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clasica-Esquema de Acción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B1E3B-0250-3723-77F9-CB1233BFF9E6}"/>
              </a:ext>
            </a:extLst>
          </p:cNvPr>
          <p:cNvSpPr txBox="1"/>
          <p:nvPr/>
        </p:nvSpPr>
        <p:spPr>
          <a:xfrm>
            <a:off x="568561" y="1267250"/>
            <a:ext cx="8157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Una acción </a:t>
            </a:r>
            <a:r>
              <a:rPr lang="es-CO" i="1" dirty="0" err="1"/>
              <a:t>alpha</a:t>
            </a:r>
            <a:r>
              <a:rPr lang="es-CO" dirty="0"/>
              <a:t> </a:t>
            </a:r>
            <a:r>
              <a:rPr lang="es-CO" dirty="0" err="1"/>
              <a:t>ground</a:t>
            </a:r>
            <a:r>
              <a:rPr lang="es-CO" dirty="0"/>
              <a:t> </a:t>
            </a:r>
            <a:r>
              <a:rPr lang="es-CO" b="1" dirty="0"/>
              <a:t>es aplicable</a:t>
            </a:r>
            <a:r>
              <a:rPr lang="es-CO" dirty="0"/>
              <a:t> en el estado s si s satisface la precondición de </a:t>
            </a:r>
            <a:r>
              <a:rPr lang="es-CO" i="1" dirty="0" err="1"/>
              <a:t>alpha</a:t>
            </a:r>
            <a:r>
              <a:rPr lang="es-CO" dirty="0"/>
              <a:t> ; es decir, si cada literal positivo en la precondición está en s y cada literal negado no lo está.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AF41D9-E20F-635C-280E-ADAC517EB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61" y="1991189"/>
            <a:ext cx="5036029" cy="11611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B795A7-03BC-ABDF-9119-7E871041E3D8}"/>
              </a:ext>
            </a:extLst>
          </p:cNvPr>
          <p:cNvSpPr txBox="1"/>
          <p:nvPr/>
        </p:nvSpPr>
        <p:spPr>
          <a:xfrm>
            <a:off x="5604589" y="2200949"/>
            <a:ext cx="2970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El </a:t>
            </a:r>
            <a:r>
              <a:rPr lang="es-CO" b="1" dirty="0"/>
              <a:t>resultado</a:t>
            </a:r>
            <a:r>
              <a:rPr lang="es-CO" dirty="0"/>
              <a:t> de ejecutar la acción aplicable </a:t>
            </a:r>
            <a:r>
              <a:rPr lang="es-CO" dirty="0" err="1"/>
              <a:t>aaa</a:t>
            </a:r>
            <a:r>
              <a:rPr lang="es-CO" dirty="0"/>
              <a:t> en el estado </a:t>
            </a:r>
            <a:r>
              <a:rPr lang="es-CO" dirty="0" err="1"/>
              <a:t>sss</a:t>
            </a:r>
            <a:r>
              <a:rPr lang="es-CO" dirty="0"/>
              <a:t> se define como un estado s′, que está representado por el conjunto de fluentes formados comenzando con 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B2F5EA-B693-17BA-1299-CEA4A59FA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9337" y="4425755"/>
            <a:ext cx="4505325" cy="514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DF585C-4727-CA4F-F937-2D2C376F0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259" y="3782572"/>
            <a:ext cx="6372225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329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9818C-B582-EDD4-B763-3C4FC8CF9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48AD23C6-5F2C-A6A3-EB96-A378864CD25C}"/>
              </a:ext>
            </a:extLst>
          </p:cNvPr>
          <p:cNvSpPr txBox="1"/>
          <p:nvPr/>
        </p:nvSpPr>
        <p:spPr>
          <a:xfrm>
            <a:off x="157168" y="109080"/>
            <a:ext cx="7488232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2500" b="1" dirty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Planificación clasica-Problemas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1C7BFA-4B50-5600-91B8-6E28CE9C6659}"/>
              </a:ext>
            </a:extLst>
          </p:cNvPr>
          <p:cNvSpPr txBox="1"/>
          <p:nvPr/>
        </p:nvSpPr>
        <p:spPr>
          <a:xfrm>
            <a:off x="568561" y="1267250"/>
            <a:ext cx="81576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Un </a:t>
            </a:r>
            <a:r>
              <a:rPr lang="es-CO" b="1" dirty="0"/>
              <a:t>problema específico</a:t>
            </a:r>
            <a:r>
              <a:rPr lang="es-CO" dirty="0"/>
              <a:t> dentro del dominio se define con la adición de un estado inicial y un objetivo. El </a:t>
            </a:r>
            <a:r>
              <a:rPr lang="es-CO" b="1" dirty="0"/>
              <a:t>estado inicial</a:t>
            </a:r>
            <a:r>
              <a:rPr lang="es-CO" dirty="0"/>
              <a:t> es una conjunción de fluentes </a:t>
            </a:r>
            <a:r>
              <a:rPr lang="es-CO" dirty="0" err="1"/>
              <a:t>ground</a:t>
            </a:r>
            <a:r>
              <a:rPr lang="es-CO" dirty="0"/>
              <a:t>:</a:t>
            </a:r>
          </a:p>
          <a:p>
            <a:endParaRPr lang="es-CO" dirty="0"/>
          </a:p>
          <a:p>
            <a:r>
              <a:rPr lang="es-CO" dirty="0"/>
              <a:t>				</a:t>
            </a:r>
            <a:r>
              <a:rPr lang="es-CO" sz="2400" i="1" dirty="0" err="1"/>
              <a:t>Init</a:t>
            </a:r>
            <a:r>
              <a:rPr lang="es-CO" sz="2400" i="1" dirty="0"/>
              <a:t>{ }</a:t>
            </a:r>
          </a:p>
          <a:p>
            <a:endParaRPr lang="es-CO" sz="2400" i="1" dirty="0"/>
          </a:p>
          <a:p>
            <a:r>
              <a:rPr lang="es-CO" dirty="0"/>
              <a:t>El </a:t>
            </a:r>
            <a:r>
              <a:rPr lang="es-CO" b="1" dirty="0"/>
              <a:t>objetivo</a:t>
            </a:r>
            <a:r>
              <a:rPr lang="es-CO" dirty="0"/>
              <a:t> (introducido con </a:t>
            </a:r>
            <a:r>
              <a:rPr lang="es-CO" i="1" dirty="0" err="1"/>
              <a:t>Goal</a:t>
            </a:r>
            <a:r>
              <a:rPr lang="es-CO" dirty="0"/>
              <a:t>) es similar a una precondición: una conjunción de literales (positivos o negativos) que pueden contener variables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Se refiere a cualquier estado en el que la carga </a:t>
            </a:r>
            <a:r>
              <a:rPr lang="es-CO" b="1" dirty="0"/>
              <a:t>C₁</a:t>
            </a:r>
            <a:r>
              <a:rPr lang="es-CO" dirty="0"/>
              <a:t> esté en </a:t>
            </a:r>
            <a:r>
              <a:rPr lang="es-CO" b="1" dirty="0"/>
              <a:t>SFO</a:t>
            </a:r>
            <a:r>
              <a:rPr lang="es-CO" dirty="0"/>
              <a:t>, pero </a:t>
            </a:r>
            <a:r>
              <a:rPr lang="es-CO" b="1" dirty="0"/>
              <a:t>C₂</a:t>
            </a:r>
            <a:r>
              <a:rPr lang="es-CO" dirty="0"/>
              <a:t> no lo esté, y en el que haya un avión en </a:t>
            </a:r>
            <a:r>
              <a:rPr lang="es-CO" b="1" dirty="0"/>
              <a:t>SFO</a:t>
            </a:r>
            <a:r>
              <a:rPr lang="es-CO" dirty="0"/>
              <a:t>..</a:t>
            </a:r>
            <a:endParaRPr lang="es-CO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F15DD8-FBB8-93A1-3B16-11D56C68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187" y="3585181"/>
            <a:ext cx="3857625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84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Eafi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Eafit" id="{09A1FEDD-FD90-45E3-B814-1466AAC67C6F}" vid="{EC9E961C-D0DD-48BE-A67E-E9433C482F9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FD85BBC776647B05795E539834121" ma:contentTypeVersion="0" ma:contentTypeDescription="Create a new document." ma:contentTypeScope="" ma:versionID="c9ea9dc20ea728ff1a5903745381ec7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1AFD38-5226-4A5C-8230-F10747B109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C83721-8F6C-4B1E-9A67-ED58CCC2528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75052E6-CB1D-41F2-A646-B8AFF253D3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TemaEafit</Template>
  <TotalTime>1328</TotalTime>
  <Words>1574</Words>
  <Application>Microsoft Office PowerPoint</Application>
  <PresentationFormat>On-screen Show (16:9)</PresentationFormat>
  <Paragraphs>109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TemaEafit</vt:lpstr>
      <vt:lpstr>Planificación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Aprendizaje automático de cero a uno</dc:title>
  <dc:creator>YE JM</dc:creator>
  <cp:lastModifiedBy>YOMIN ESTIVEN JARAMILLO MUNERA</cp:lastModifiedBy>
  <cp:revision>13</cp:revision>
  <dcterms:modified xsi:type="dcterms:W3CDTF">2025-02-27T20:28:25Z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0x010100397FD85BBC776647B05795E539834121</vt:lpwstr>
  </property>
</Properties>
</file>